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5"/>
  </p:notesMasterIdLst>
  <p:sldIdLst>
    <p:sldId id="285" r:id="rId5"/>
    <p:sldId id="290" r:id="rId6"/>
    <p:sldId id="291" r:id="rId7"/>
    <p:sldId id="289" r:id="rId8"/>
    <p:sldId id="292" r:id="rId9"/>
    <p:sldId id="294" r:id="rId10"/>
    <p:sldId id="295" r:id="rId11"/>
    <p:sldId id="299" r:id="rId12"/>
    <p:sldId id="300" r:id="rId13"/>
    <p:sldId id="29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>
        <p:guide pos="3840"/>
        <p:guide pos="39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8/30/2024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8/30/2024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8/30/2024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6798" y="4195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Agronet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Team Vision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B950-7A2D-9300-B699-2E5E6489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2964"/>
            <a:ext cx="7729728" cy="1188720"/>
          </a:xfrm>
        </p:spPr>
        <p:txBody>
          <a:bodyPr/>
          <a:lstStyle/>
          <a:p>
            <a:r>
              <a:rPr lang="en-IN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CAED-CE89-0740-202C-79F2E0F68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75982"/>
            <a:ext cx="7729728" cy="4047982"/>
          </a:xfrm>
        </p:spPr>
        <p:txBody>
          <a:bodyPr/>
          <a:lstStyle/>
          <a:p>
            <a:r>
              <a:rPr lang="en-US" dirty="0"/>
              <a:t>The farmer issue is a major crisis in the country, with frequent roadblocks occurring every month.</a:t>
            </a:r>
          </a:p>
          <a:p>
            <a:r>
              <a:rPr lang="en-US" dirty="0"/>
              <a:t>The Shambu border has been sealed for nearly two years, highlighting the severity of the situation.</a:t>
            </a:r>
          </a:p>
          <a:p>
            <a:r>
              <a:rPr lang="en-US" dirty="0"/>
              <a:t>This project empowers farmers by giving them direct access to market data, reducing their dependency on the government and, in turn, alleviating pressure on the government as well.</a:t>
            </a:r>
          </a:p>
          <a:p>
            <a:r>
              <a:rPr lang="en-US" dirty="0"/>
              <a:t>The project will positively impact farmers nationwide by significantly increasing their profits.</a:t>
            </a:r>
          </a:p>
          <a:p>
            <a:r>
              <a:rPr lang="en-US" dirty="0"/>
              <a:t>It offers real-time market prices and predicts prices at the time of harvesting, enabling farmers to choose crops that will yield the highest profit during the sowing period.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938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8034-13FC-5EE9-C202-C8D6FAB6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491" y="417938"/>
            <a:ext cx="7729728" cy="1188720"/>
          </a:xfrm>
        </p:spPr>
        <p:txBody>
          <a:bodyPr/>
          <a:lstStyle/>
          <a:p>
            <a:r>
              <a:rPr lang="en-US" dirty="0"/>
              <a:t>Team vision members/ Our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1407B-6BB7-8567-523E-984DA06B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3491" y="1978168"/>
            <a:ext cx="7729728" cy="3101983"/>
          </a:xfrm>
        </p:spPr>
        <p:txBody>
          <a:bodyPr/>
          <a:lstStyle/>
          <a:p>
            <a:r>
              <a:rPr lang="en-US" dirty="0"/>
              <a:t>Kush Kaushik </a:t>
            </a:r>
          </a:p>
          <a:p>
            <a:r>
              <a:rPr lang="en-US" dirty="0"/>
              <a:t>Manas Dhawan </a:t>
            </a:r>
          </a:p>
          <a:p>
            <a:r>
              <a:rPr lang="en-US" dirty="0"/>
              <a:t>Ayush Singh </a:t>
            </a:r>
          </a:p>
          <a:p>
            <a:r>
              <a:rPr lang="en-US" dirty="0"/>
              <a:t>Kartikeya Hazela </a:t>
            </a:r>
          </a:p>
          <a:p>
            <a:r>
              <a:rPr lang="en-US" dirty="0"/>
              <a:t>Rudraksh Dubey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2F325-D957-EC10-FF76-FFAA2678F1F6}"/>
              </a:ext>
            </a:extLst>
          </p:cNvPr>
          <p:cNvSpPr txBox="1"/>
          <p:nvPr/>
        </p:nvSpPr>
        <p:spPr>
          <a:xfrm>
            <a:off x="6096000" y="2394409"/>
            <a:ext cx="2609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FoodTech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B7E4D2-2172-9677-670B-41CF6C09A22E}"/>
              </a:ext>
            </a:extLst>
          </p:cNvPr>
          <p:cNvSpPr txBox="1"/>
          <p:nvPr/>
        </p:nvSpPr>
        <p:spPr>
          <a:xfrm>
            <a:off x="1104890" y="4712997"/>
            <a:ext cx="99822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Farmers are giving up their lives just to pay back loans. It's heartbreaking to see them struggle </a:t>
            </a:r>
          </a:p>
          <a:p>
            <a:r>
              <a:rPr lang="en-US" dirty="0"/>
              <a:t>so much to feed us. We need to remember where our food comes from and support our farmers.</a:t>
            </a:r>
          </a:p>
          <a:p>
            <a:r>
              <a:rPr lang="en-US" dirty="0"/>
              <a:t>As a farming state, we can do better. Let's work together to make sure farmers have a better life and can</a:t>
            </a:r>
          </a:p>
          <a:p>
            <a:r>
              <a:rPr lang="en-US" dirty="0"/>
              <a:t>keep providing us with food.</a:t>
            </a:r>
          </a:p>
        </p:txBody>
      </p:sp>
    </p:spTree>
    <p:extLst>
      <p:ext uri="{BB962C8B-B14F-4D97-AF65-F5344CB8AC3E}">
        <p14:creationId xmlns:p14="http://schemas.microsoft.com/office/powerpoint/2010/main" val="407781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521A-DFE1-83C0-63A0-93F2B368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03554-1B5E-BB90-2BFE-20F28A55F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multiple challenges in the pursuit of maximizing crop yields. Environmental factors like climate change and soil degradation. </a:t>
            </a:r>
          </a:p>
          <a:p>
            <a:r>
              <a:rPr lang="en-US" dirty="0"/>
              <a:t>Economical factors like market fluctuation and rising cost.</a:t>
            </a:r>
          </a:p>
        </p:txBody>
      </p:sp>
    </p:spTree>
    <p:extLst>
      <p:ext uri="{BB962C8B-B14F-4D97-AF65-F5344CB8AC3E}">
        <p14:creationId xmlns:p14="http://schemas.microsoft.com/office/powerpoint/2010/main" val="344298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BBEE7-D586-2D3B-9032-D96C13CE772E}"/>
              </a:ext>
            </a:extLst>
          </p:cNvPr>
          <p:cNvSpPr txBox="1"/>
          <p:nvPr/>
        </p:nvSpPr>
        <p:spPr>
          <a:xfrm>
            <a:off x="4650908" y="101600"/>
            <a:ext cx="947972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platform leverages advanced data analytics and </a:t>
            </a:r>
          </a:p>
          <a:p>
            <a:r>
              <a:rPr lang="en-US" sz="2400" dirty="0"/>
              <a:t>algorithms to provide farmers with:</a:t>
            </a:r>
          </a:p>
          <a:p>
            <a:r>
              <a:rPr lang="en-US" sz="2400" u="sng" dirty="0"/>
              <a:t>Real-time market trend analysis</a:t>
            </a:r>
            <a:r>
              <a:rPr lang="en-US" sz="2400" dirty="0"/>
              <a:t>:</a:t>
            </a:r>
          </a:p>
          <a:p>
            <a:r>
              <a:rPr lang="en-US" sz="2400" dirty="0"/>
              <a:t>Accurate and up-to-date information on crop prices,</a:t>
            </a:r>
          </a:p>
          <a:p>
            <a:r>
              <a:rPr lang="en-US" sz="2400" dirty="0"/>
              <a:t>demand, and supply.</a:t>
            </a:r>
          </a:p>
          <a:p>
            <a:r>
              <a:rPr lang="en-US" sz="2400" u="sng" dirty="0"/>
              <a:t>Harvest cost estimation</a:t>
            </a:r>
            <a:r>
              <a:rPr lang="en-US" sz="2400" dirty="0"/>
              <a:t>: </a:t>
            </a:r>
          </a:p>
          <a:p>
            <a:r>
              <a:rPr lang="en-US" sz="2400" dirty="0"/>
              <a:t>Precise predictions of production </a:t>
            </a:r>
          </a:p>
          <a:p>
            <a:r>
              <a:rPr lang="en-US" sz="2400" dirty="0"/>
              <a:t>costs based on factors such as location, time, and crop type.</a:t>
            </a:r>
          </a:p>
          <a:p>
            <a:r>
              <a:rPr lang="en-US" sz="2400" u="sng" dirty="0"/>
              <a:t>Personalized crop recommendations</a:t>
            </a:r>
            <a:r>
              <a:rPr lang="en-US" sz="2400" dirty="0"/>
              <a:t>: </a:t>
            </a:r>
          </a:p>
          <a:p>
            <a:r>
              <a:rPr lang="en-US" sz="2400" dirty="0"/>
              <a:t>Tailored suggestions</a:t>
            </a:r>
          </a:p>
          <a:p>
            <a:r>
              <a:rPr lang="en-US" sz="2400" dirty="0"/>
              <a:t>for crops that are likely to yield maximum </a:t>
            </a:r>
          </a:p>
          <a:p>
            <a:r>
              <a:rPr lang="en-US" sz="2400" dirty="0"/>
              <a:t>profits based on the farmer's specific circumstances.</a:t>
            </a:r>
          </a:p>
          <a:p>
            <a:r>
              <a:rPr lang="en-US" sz="2400" dirty="0"/>
              <a:t>By empowering farmers with this data-driven insights,</a:t>
            </a:r>
          </a:p>
          <a:p>
            <a:r>
              <a:rPr lang="en-US" sz="2400" dirty="0"/>
              <a:t>we aim to reduce risk, increase profitability, and promote </a:t>
            </a:r>
          </a:p>
          <a:p>
            <a:r>
              <a:rPr lang="en-US" sz="2400" dirty="0"/>
              <a:t>Sustainable agricultural practices.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70CE-743C-96E1-9DEB-F1A6B69A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6F1B-971E-C612-AAB9-0868CBEE1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6544" y="3203588"/>
            <a:ext cx="4271771" cy="3628532"/>
          </a:xfrm>
        </p:spPr>
        <p:txBody>
          <a:bodyPr/>
          <a:lstStyle/>
          <a:p>
            <a:r>
              <a:rPr lang="en-US" b="1" u="sng" dirty="0"/>
              <a:t>PRIMARY AUDIENCE</a:t>
            </a:r>
          </a:p>
          <a:p>
            <a:endParaRPr lang="en-US" dirty="0"/>
          </a:p>
          <a:p>
            <a:r>
              <a:rPr lang="en-US" dirty="0"/>
              <a:t>Around 58% of India's population is dependent on agriculture, either directly or indirectly this primary audience of </a:t>
            </a:r>
            <a:r>
              <a:rPr lang="en-US" dirty="0" err="1"/>
              <a:t>Agronet</a:t>
            </a:r>
            <a:r>
              <a:rPr lang="en-US" dirty="0"/>
              <a:t> includes Small to Medium scale farmers who need data driven insights to optimize their crop yield whilst minimizing risk and improve profit. 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3EEDB-478D-4010-4E5E-201A8C3FA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0044" y="3203588"/>
            <a:ext cx="4270247" cy="3101982"/>
          </a:xfrm>
        </p:spPr>
        <p:txBody>
          <a:bodyPr/>
          <a:lstStyle/>
          <a:p>
            <a:r>
              <a:rPr lang="en-US" b="1" u="sng" dirty="0"/>
              <a:t>SECONDARY AUDIENCE </a:t>
            </a:r>
          </a:p>
          <a:p>
            <a:endParaRPr lang="en-US" dirty="0"/>
          </a:p>
          <a:p>
            <a:r>
              <a:rPr lang="en-US" dirty="0"/>
              <a:t>The secondary audience for </a:t>
            </a:r>
            <a:r>
              <a:rPr lang="en-US" dirty="0" err="1"/>
              <a:t>Agronet</a:t>
            </a:r>
            <a:r>
              <a:rPr lang="en-US" dirty="0"/>
              <a:t> includes agro-industries, cooperatives, agribusinesses, and financial institutions. These organizations can leverage the platform's data analytics for supply chain optimization, market trend predictions, and risk assessment.</a:t>
            </a:r>
            <a:endParaRPr lang="en-IN" dirty="0"/>
          </a:p>
        </p:txBody>
      </p:sp>
      <p:pic>
        <p:nvPicPr>
          <p:cNvPr id="6" name="Graphic 5" descr="Cow with solid fill">
            <a:extLst>
              <a:ext uri="{FF2B5EF4-FFF2-40B4-BE49-F238E27FC236}">
                <a16:creationId xmlns:a16="http://schemas.microsoft.com/office/drawing/2014/main" id="{8EFABE54-F654-E97F-0273-2BA885311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1395" y="2292522"/>
            <a:ext cx="682067" cy="682067"/>
          </a:xfrm>
          <a:prstGeom prst="rect">
            <a:avLst/>
          </a:prstGeom>
        </p:spPr>
      </p:pic>
      <p:pic>
        <p:nvPicPr>
          <p:cNvPr id="8" name="Graphic 7" descr="Target Audience with solid fill">
            <a:extLst>
              <a:ext uri="{FF2B5EF4-FFF2-40B4-BE49-F238E27FC236}">
                <a16:creationId xmlns:a16="http://schemas.microsoft.com/office/drawing/2014/main" id="{23D974B8-AD48-7756-8D2A-19BE45543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8023" y="2275074"/>
            <a:ext cx="699515" cy="6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3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804E-F2CD-66A4-28EA-C771D6AC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8465"/>
            <a:ext cx="7729728" cy="1188720"/>
          </a:xfrm>
        </p:spPr>
        <p:txBody>
          <a:bodyPr/>
          <a:lstStyle/>
          <a:p>
            <a:r>
              <a:rPr lang="en-US" dirty="0"/>
              <a:t>FEASIBILITY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A3243-4AD2-1F81-19EF-A62E4AB8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466" y="2310873"/>
            <a:ext cx="8716162" cy="4098316"/>
          </a:xfrm>
        </p:spPr>
        <p:txBody>
          <a:bodyPr>
            <a:normAutofit/>
          </a:bodyPr>
          <a:lstStyle/>
          <a:p>
            <a:pPr lvl="1"/>
            <a:r>
              <a:rPr lang="en-US" sz="1800" b="1" dirty="0"/>
              <a:t>Complete Coverage</a:t>
            </a:r>
            <a:r>
              <a:rPr lang="en-US" sz="1800" dirty="0"/>
              <a:t>: The model integrates data from 602 districts nationwide, ensuring that insights and recommendations are relevant and localized for farmers across the country</a:t>
            </a:r>
          </a:p>
          <a:p>
            <a:pPr lvl="1"/>
            <a:r>
              <a:rPr lang="en-US" sz="1800" b="1" dirty="0"/>
              <a:t>Language Support</a:t>
            </a:r>
            <a:r>
              <a:rPr lang="en-US" sz="1800" dirty="0"/>
              <a:t>: With support for multiple local languages, the platform is accessible to farmers from diverse linguistic backgrounds, enhancing usability and reach.</a:t>
            </a:r>
          </a:p>
          <a:p>
            <a:pPr lvl="1"/>
            <a:r>
              <a:rPr lang="en-US" sz="1800" b="1" dirty="0"/>
              <a:t>Cross-Platform Accessibility</a:t>
            </a:r>
            <a:r>
              <a:rPr lang="en-US" sz="1800" dirty="0"/>
              <a:t>: As a web-based solution, the platform can be accessed on any device, providing farmers with the flexibility to use it on smartphones, tablets, or computers.</a:t>
            </a:r>
          </a:p>
          <a:p>
            <a:pPr lvl="1"/>
            <a:r>
              <a:rPr lang="en-US" sz="1800" b="1" dirty="0"/>
              <a:t>User-Friendly Interface</a:t>
            </a:r>
            <a:r>
              <a:rPr lang="en-US" sz="1800" dirty="0"/>
              <a:t>: The model features a simple user interface, making it easy for farmers, regardless of their tech proficiency, to navigate and utilize the platform effectively.</a:t>
            </a:r>
          </a:p>
          <a:p>
            <a:pPr marL="457200" lvl="2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491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5EB6-3329-C675-84F7-F1F81FA2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0BB6-ED08-15B8-BD03-6F490B52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71525"/>
            <a:ext cx="3053928" cy="4222221"/>
          </a:xfrm>
        </p:spPr>
        <p:txBody>
          <a:bodyPr>
            <a:normAutofit/>
          </a:bodyPr>
          <a:lstStyle/>
          <a:p>
            <a:r>
              <a:rPr lang="en-IN" sz="2000" u="sng" dirty="0"/>
              <a:t>MULTILINGUAL SUPPORT</a:t>
            </a:r>
          </a:p>
          <a:p>
            <a:pPr lvl="1"/>
            <a:r>
              <a:rPr lang="en-IN" sz="1800" dirty="0"/>
              <a:t>for local language usage we can use </a:t>
            </a:r>
            <a:r>
              <a:rPr lang="en-IN" b="1" dirty="0" err="1"/>
              <a:t>iNLTK</a:t>
            </a:r>
            <a:r>
              <a:rPr lang="en-IN" sz="1800" dirty="0"/>
              <a:t> (Indian Natural Language Toolkit) which is designed to support various local languages of India like </a:t>
            </a:r>
            <a:r>
              <a:rPr lang="en-IN" sz="1800" dirty="0" err="1"/>
              <a:t>Hindi,Bengali,Kannada</a:t>
            </a:r>
            <a:r>
              <a:rPr lang="en-IN" sz="1800" dirty="0"/>
              <a:t>, </a:t>
            </a:r>
            <a:r>
              <a:rPr lang="en-IN" sz="1800" dirty="0" err="1"/>
              <a:t>Tamil,Telugu,Malayalam,Punjabi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59A59-04CF-971F-03A2-95066FCC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402" y="2185333"/>
            <a:ext cx="5417191" cy="3611460"/>
          </a:xfrm>
          <a:prstGeom prst="rect">
            <a:avLst/>
          </a:prstGeom>
        </p:spPr>
      </p:pic>
      <p:pic>
        <p:nvPicPr>
          <p:cNvPr id="6" name="Graphic 5" descr="Meeting with solid fill">
            <a:extLst>
              <a:ext uri="{FF2B5EF4-FFF2-40B4-BE49-F238E27FC236}">
                <a16:creationId xmlns:a16="http://schemas.microsoft.com/office/drawing/2014/main" id="{780A5838-1817-81BF-3623-F84220686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585" y="1320294"/>
            <a:ext cx="477515" cy="477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D4C737-ED9B-AD78-1730-8F1CD01D4D95}"/>
              </a:ext>
            </a:extLst>
          </p:cNvPr>
          <p:cNvSpPr txBox="1"/>
          <p:nvPr/>
        </p:nvSpPr>
        <p:spPr>
          <a:xfrm>
            <a:off x="5989402" y="5708642"/>
            <a:ext cx="6554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*Note English is 99% of the time used as a secondary language 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4923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B7B9-B2CA-13BC-B4CA-85BB340F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04633"/>
            <a:ext cx="7729728" cy="1188720"/>
          </a:xfrm>
        </p:spPr>
        <p:txBody>
          <a:bodyPr/>
          <a:lstStyle/>
          <a:p>
            <a:r>
              <a:rPr lang="en-US" dirty="0"/>
              <a:t>TECHNICAL APPROACH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E913-742F-0034-A703-427B89F02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8702" y="2975884"/>
            <a:ext cx="3241755" cy="3101982"/>
          </a:xfrm>
        </p:spPr>
        <p:txBody>
          <a:bodyPr/>
          <a:lstStyle/>
          <a:p>
            <a:r>
              <a:rPr lang="en-IN" sz="1600" b="1" u="sng" dirty="0"/>
              <a:t>Machine Learning and NLP:</a:t>
            </a:r>
          </a:p>
          <a:p>
            <a:pPr lvl="1"/>
            <a:r>
              <a:rPr lang="en-US" sz="2000" dirty="0"/>
              <a:t>TensorFlow and </a:t>
            </a:r>
            <a:r>
              <a:rPr lang="en-US" sz="2000" dirty="0" err="1"/>
              <a:t>Keras</a:t>
            </a:r>
            <a:r>
              <a:rPr lang="en-US" sz="2000" dirty="0"/>
              <a:t> for deep learning and NLP tasks, </a:t>
            </a:r>
            <a:r>
              <a:rPr lang="en-US" sz="2000" dirty="0" err="1"/>
              <a:t>RandomForest</a:t>
            </a:r>
            <a:r>
              <a:rPr lang="en-US" sz="2000" dirty="0"/>
              <a:t> Regressor for price prediction.</a:t>
            </a:r>
            <a:endParaRPr lang="en-IN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204A0-362B-B81D-B2AB-D8FD8540E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5122" y="2960799"/>
            <a:ext cx="3241756" cy="3114859"/>
          </a:xfrm>
        </p:spPr>
        <p:txBody>
          <a:bodyPr/>
          <a:lstStyle/>
          <a:p>
            <a:r>
              <a:rPr lang="en-IN" b="1" u="sng" dirty="0"/>
              <a:t>Multilingual Support:</a:t>
            </a:r>
          </a:p>
          <a:p>
            <a:pPr lvl="1"/>
            <a:r>
              <a:rPr lang="en-US" sz="2000" dirty="0" err="1"/>
              <a:t>iNLTK</a:t>
            </a:r>
            <a:r>
              <a:rPr lang="en-US" sz="2000" dirty="0"/>
              <a:t> for processing and understanding multiple Indian languages.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E24EF-10B0-D95B-0933-6621DFBF22B1}"/>
              </a:ext>
            </a:extLst>
          </p:cNvPr>
          <p:cNvSpPr txBox="1"/>
          <p:nvPr/>
        </p:nvSpPr>
        <p:spPr>
          <a:xfrm>
            <a:off x="8681543" y="2963007"/>
            <a:ext cx="25586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Weather Analysis:</a:t>
            </a:r>
          </a:p>
          <a:p>
            <a:r>
              <a:rPr lang="en-US" sz="2000" dirty="0"/>
              <a:t>Integration with weather prediction APIs to acquire and analyze weather data.</a:t>
            </a:r>
            <a:endParaRPr lang="en-IN" sz="2000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C060EC63-1BB0-22E2-1626-F702BE739D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49B99A-18A7-326C-FB67-DEB18CD8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297948"/>
            <a:ext cx="533400" cy="53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52051F-5871-D042-77C7-DEDA67F03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879" y="2297948"/>
            <a:ext cx="533400" cy="53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0A0A3-DE95-D634-1F01-0A4DE46F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221" y="2297948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7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0798-2868-482F-0682-DE3B1857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6682E-5879-2306-4984-CC831FCC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27651"/>
            <a:ext cx="7729728" cy="38214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scale the project, we plan to partner with the Ministry of Agriculture and agricultural institutions, which will help expand the project to various regions.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/>
              <a:t>Future Partnerships: </a:t>
            </a:r>
            <a:r>
              <a:rPr lang="en-US" dirty="0"/>
              <a:t>We aim to collaborate with </a:t>
            </a:r>
            <a:r>
              <a:rPr lang="en-US" dirty="0" err="1"/>
              <a:t>agro</a:t>
            </a:r>
            <a:r>
              <a:rPr lang="en-US" dirty="0"/>
              <a:t> firms to create a B2B approach, similar to what Amul does in the milk industry.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/>
              <a:t>Procurement Strategy: </a:t>
            </a:r>
            <a:r>
              <a:rPr lang="en-US" dirty="0"/>
              <a:t>Instead of just predicting prices, we plan to procure crops from farmers at a fixed rate, displayed on the website during the sowing season, and then sell them to </a:t>
            </a:r>
            <a:r>
              <a:rPr lang="en-US" dirty="0" err="1"/>
              <a:t>agro</a:t>
            </a:r>
            <a:r>
              <a:rPr lang="en-US" dirty="0"/>
              <a:t> businesses.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/>
              <a:t>Marketplace Creation: </a:t>
            </a:r>
            <a:r>
              <a:rPr lang="en-US" dirty="0"/>
              <a:t>This approach will create profits and establish a marketplace for </a:t>
            </a:r>
            <a:r>
              <a:rPr lang="en-US" dirty="0" err="1"/>
              <a:t>agro</a:t>
            </a:r>
            <a:r>
              <a:rPr lang="en-US" dirty="0"/>
              <a:t> businesses, benefiting both farmers and the industry.</a:t>
            </a:r>
            <a:endParaRPr lang="en-IN" dirty="0"/>
          </a:p>
        </p:txBody>
      </p:sp>
      <p:pic>
        <p:nvPicPr>
          <p:cNvPr id="5" name="Graphic 4" descr="Brain with solid fill">
            <a:extLst>
              <a:ext uri="{FF2B5EF4-FFF2-40B4-BE49-F238E27FC236}">
                <a16:creationId xmlns:a16="http://schemas.microsoft.com/office/drawing/2014/main" id="{7CC4FC87-5FD4-10F9-ADA9-EACD57248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6640" y="2900493"/>
            <a:ext cx="518719" cy="518719"/>
          </a:xfrm>
          <a:prstGeom prst="rect">
            <a:avLst/>
          </a:prstGeom>
        </p:spPr>
      </p:pic>
      <p:pic>
        <p:nvPicPr>
          <p:cNvPr id="7" name="Graphic 6" descr="Upward trend with solid fill">
            <a:extLst>
              <a:ext uri="{FF2B5EF4-FFF2-40B4-BE49-F238E27FC236}">
                <a16:creationId xmlns:a16="http://schemas.microsoft.com/office/drawing/2014/main" id="{5D8E0816-7D1A-65EE-4CA4-BF7AFB429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6640" y="3835866"/>
            <a:ext cx="518719" cy="518719"/>
          </a:xfrm>
          <a:prstGeom prst="rect">
            <a:avLst/>
          </a:prstGeom>
        </p:spPr>
      </p:pic>
      <p:pic>
        <p:nvPicPr>
          <p:cNvPr id="9" name="Graphic 8" descr="Bar graph with upward trend with solid fill">
            <a:extLst>
              <a:ext uri="{FF2B5EF4-FFF2-40B4-BE49-F238E27FC236}">
                <a16:creationId xmlns:a16="http://schemas.microsoft.com/office/drawing/2014/main" id="{DDEC2BB3-91B6-AAC7-92B9-8549AD034E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6639" y="5127770"/>
            <a:ext cx="518719" cy="5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82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153</TotalTime>
  <Words>758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Parcel</vt:lpstr>
      <vt:lpstr>Agronet</vt:lpstr>
      <vt:lpstr>Team vision members/ Our track</vt:lpstr>
      <vt:lpstr>Problem statement</vt:lpstr>
      <vt:lpstr>Solution</vt:lpstr>
      <vt:lpstr>TARGET AUDIENCE </vt:lpstr>
      <vt:lpstr>FEASIBILITY</vt:lpstr>
      <vt:lpstr>Technical approach</vt:lpstr>
      <vt:lpstr>TECHNICAL APPROACH </vt:lpstr>
      <vt:lpstr>Scalability</vt:lpstr>
      <vt:lpstr>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kush kaushik</dc:creator>
  <cp:lastModifiedBy>Kartikeya Hazela</cp:lastModifiedBy>
  <cp:revision>4</cp:revision>
  <dcterms:created xsi:type="dcterms:W3CDTF">2024-08-29T09:52:13Z</dcterms:created>
  <dcterms:modified xsi:type="dcterms:W3CDTF">2024-08-30T06:19:17Z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